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84">
          <p15:clr>
            <a:srgbClr val="A4A3A4"/>
          </p15:clr>
        </p15:guide>
        <p15:guide id="2" orient="horz" pos="3480">
          <p15:clr>
            <a:srgbClr val="A4A3A4"/>
          </p15:clr>
        </p15:guide>
        <p15:guide id="3" orient="horz" pos="1968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7" roundtripDataSignature="AMtx7mgn10cPb//zZBhQahvHW6GWdgiP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61FD9B-E825-4FE6-B9CF-AE836DB21D3B}">
  <a:tblStyle styleId="{7461FD9B-E825-4FE6-B9CF-AE836DB21D3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5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5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84" orient="horz"/>
        <p:guide pos="3480" orient="horz"/>
        <p:guide pos="1968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customschemas.google.com/relationships/presentationmetadata" Target="meta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69b046093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1e69b046093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69b046093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1e69b046093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69b046093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e69b046093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69b046093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e69b046093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69b046093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e69b046093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- light layout">
  <p:cSld name="Cover 1 - light layou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1"/>
          <p:cNvPicPr preferRelativeResize="0"/>
          <p:nvPr/>
        </p:nvPicPr>
        <p:blipFill rotWithShape="1">
          <a:blip r:embed="rId2">
            <a:alphaModFix/>
          </a:blip>
          <a:srcRect b="461" l="402" r="804" t="430"/>
          <a:stretch/>
        </p:blipFill>
        <p:spPr>
          <a:xfrm>
            <a:off x="49619" y="0"/>
            <a:ext cx="121530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type="ctrTitle"/>
          </p:nvPr>
        </p:nvSpPr>
        <p:spPr>
          <a:xfrm>
            <a:off x="1042416" y="2105094"/>
            <a:ext cx="4013200" cy="18284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" type="subTitle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1"/>
          <p:cNvSpPr txBox="1"/>
          <p:nvPr>
            <p:ph idx="2" type="body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0" name="Google Shape;2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gradient 1">
  <p:cSld name="Divider 2 - gradient 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2"/>
          <p:cNvPicPr preferRelativeResize="0"/>
          <p:nvPr/>
        </p:nvPicPr>
        <p:blipFill rotWithShape="1">
          <a:blip r:embed="rId2">
            <a:alphaModFix/>
          </a:blip>
          <a:srcRect b="0" l="5010" r="15648" t="10638"/>
          <a:stretch/>
        </p:blipFill>
        <p:spPr>
          <a:xfrm>
            <a:off x="0" y="-1"/>
            <a:ext cx="12192000" cy="686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2"/>
          <p:cNvPicPr preferRelativeResize="0"/>
          <p:nvPr/>
        </p:nvPicPr>
        <p:blipFill rotWithShape="1">
          <a:blip r:embed="rId3">
            <a:alphaModFix/>
          </a:blip>
          <a:srcRect b="799" l="0" r="0" t="800"/>
          <a:stretch/>
        </p:blipFill>
        <p:spPr>
          <a:xfrm>
            <a:off x="0" y="0"/>
            <a:ext cx="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2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2" type="sldNum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12"/>
          <p:cNvSpPr txBox="1"/>
          <p:nvPr>
            <p:ph type="ctrTitle"/>
          </p:nvPr>
        </p:nvSpPr>
        <p:spPr>
          <a:xfrm>
            <a:off x="1042416" y="1812207"/>
            <a:ext cx="5172113" cy="203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b="1" sz="3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" name="Google Shape;2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iple divide - gradient 1">
  <p:cSld name="Triple divide - gradient 1">
    <p:bg>
      <p:bgPr>
        <a:solidFill>
          <a:schemeClr val="lt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3"/>
          <p:cNvPicPr preferRelativeResize="0"/>
          <p:nvPr/>
        </p:nvPicPr>
        <p:blipFill rotWithShape="1">
          <a:blip r:embed="rId2">
            <a:alphaModFix/>
          </a:blip>
          <a:srcRect b="390" l="15012" r="6387" t="20935"/>
          <a:stretch/>
        </p:blipFill>
        <p:spPr>
          <a:xfrm>
            <a:off x="11575" y="0"/>
            <a:ext cx="121804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3"/>
          <p:cNvSpPr txBox="1"/>
          <p:nvPr>
            <p:ph idx="11" type="ftr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2" type="sldNum"/>
          </p:nvPr>
        </p:nvSpPr>
        <p:spPr>
          <a:xfrm>
            <a:off x="457199" y="6263639"/>
            <a:ext cx="352097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l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02199" y="-16933"/>
            <a:ext cx="7307799" cy="687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4"/>
          <p:cNvPicPr preferRelativeResize="0"/>
          <p:nvPr/>
        </p:nvPicPr>
        <p:blipFill rotWithShape="1">
          <a:blip r:embed="rId3">
            <a:alphaModFix/>
          </a:blip>
          <a:srcRect b="799" l="0" r="0" t="800"/>
          <a:stretch/>
        </p:blipFill>
        <p:spPr>
          <a:xfrm>
            <a:off x="0" y="0"/>
            <a:ext cx="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4"/>
          <p:cNvSpPr txBox="1"/>
          <p:nvPr>
            <p:ph type="ctrTitle"/>
          </p:nvPr>
        </p:nvSpPr>
        <p:spPr>
          <a:xfrm>
            <a:off x="1042416" y="1903671"/>
            <a:ext cx="605332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1"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2" type="sldNum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1041400" y="3897548"/>
            <a:ext cx="6053322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0" name="Google Shape;4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 - dark layout">
  <p:cSld name="Cover 2 - dark layout">
    <p:bg>
      <p:bgPr>
        <a:solidFill>
          <a:schemeClr val="dk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/>
          <p:nvPr>
            <p:ph type="ctrTitle"/>
          </p:nvPr>
        </p:nvSpPr>
        <p:spPr>
          <a:xfrm>
            <a:off x="1499616" y="2052083"/>
            <a:ext cx="8169317" cy="157926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"/>
              <a:buNone/>
              <a:defRPr b="1"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" type="subTitle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idx="2" type="body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6" name="Google Shape;4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3899" y="989145"/>
            <a:ext cx="3228342" cy="56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dark">
  <p:cSld name="Title only - dark">
    <p:bg>
      <p:bgPr>
        <a:solidFill>
          <a:schemeClr val="dk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457199" y="6263639"/>
            <a:ext cx="352097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8"/>
          <p:cNvSpPr txBox="1"/>
          <p:nvPr>
            <p:ph type="title"/>
          </p:nvPr>
        </p:nvSpPr>
        <p:spPr>
          <a:xfrm>
            <a:off x="457198" y="557784"/>
            <a:ext cx="108082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1" name="Google Shape;5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457199" y="557784"/>
            <a:ext cx="108082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457199" y="1526723"/>
            <a:ext cx="10808209" cy="4137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2" type="sldNum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58" name="Google Shape;58;p1"/>
          <p:cNvSpPr txBox="1"/>
          <p:nvPr>
            <p:ph type="ctrTitle"/>
          </p:nvPr>
        </p:nvSpPr>
        <p:spPr>
          <a:xfrm>
            <a:off x="1042416" y="2105094"/>
            <a:ext cx="4013200" cy="18284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US" sz="4800"/>
              <a:t>&lt;</a:t>
            </a:r>
            <a:r>
              <a:rPr lang="en-US" sz="4800"/>
              <a:t>Connected experiences for consumers</a:t>
            </a:r>
            <a:r>
              <a:rPr lang="en-US" sz="4800"/>
              <a:t>&gt;</a:t>
            </a:r>
            <a:endParaRPr/>
          </a:p>
        </p:txBody>
      </p:sp>
      <p:sp>
        <p:nvSpPr>
          <p:cNvPr id="59" name="Google Shape;59;p1"/>
          <p:cNvSpPr txBox="1"/>
          <p:nvPr>
            <p:ph idx="1" type="subTitle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>
                <a:solidFill>
                  <a:schemeClr val="accent3"/>
                </a:solidFill>
              </a:rPr>
              <a:t>&lt;PLSquared&gt;</a:t>
            </a:r>
            <a:endParaRPr/>
          </a:p>
        </p:txBody>
      </p:sp>
      <p:sp>
        <p:nvSpPr>
          <p:cNvPr id="60" name="Google Shape;60;p1"/>
          <p:cNvSpPr txBox="1"/>
          <p:nvPr>
            <p:ph idx="2" type="body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/>
              <a:t>PRoDIGI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/>
          <p:nvPr>
            <p:ph type="ctrTitle"/>
          </p:nvPr>
        </p:nvSpPr>
        <p:spPr>
          <a:xfrm>
            <a:off x="1042416" y="1903671"/>
            <a:ext cx="605332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157" name="Google Shape;157;p7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158" name="Google Shape;158;p7"/>
          <p:cNvSpPr txBox="1"/>
          <p:nvPr>
            <p:ph idx="12" type="sldNum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7"/>
          <p:cNvSpPr txBox="1"/>
          <p:nvPr/>
        </p:nvSpPr>
        <p:spPr>
          <a:xfrm>
            <a:off x="10888717" y="348943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2609193" y="412268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/>
          <p:nvPr/>
        </p:nvSpPr>
        <p:spPr>
          <a:xfrm>
            <a:off x="1042416" y="1102166"/>
            <a:ext cx="7941638" cy="2991662"/>
          </a:xfrm>
          <a:prstGeom prst="roundRect">
            <a:avLst>
              <a:gd fmla="val 2366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 txBox="1"/>
          <p:nvPr>
            <p:ph idx="11" type="ftr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67" name="Google Shape;67;p2"/>
          <p:cNvSpPr txBox="1"/>
          <p:nvPr>
            <p:ph idx="12" type="sldNum"/>
          </p:nvPr>
        </p:nvSpPr>
        <p:spPr>
          <a:xfrm>
            <a:off x="457199" y="6325299"/>
            <a:ext cx="352097" cy="3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8" name="Google Shape;68;p2"/>
          <p:cNvGraphicFramePr/>
          <p:nvPr/>
        </p:nvGraphicFramePr>
        <p:xfrm>
          <a:off x="1042416" y="44740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{7461FD9B-E825-4FE6-B9CF-AE836DB21D3B}</a:tableStyleId>
              </a:tblPr>
              <a:tblGrid>
                <a:gridCol w="1837425"/>
                <a:gridCol w="1813525"/>
                <a:gridCol w="1813525"/>
                <a:gridCol w="1482100"/>
                <a:gridCol w="2390275"/>
              </a:tblGrid>
              <a:tr h="95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Member college ID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Member name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Department 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Year of passing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Email ID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26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2127210501080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00004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Logesh S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CSE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2025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2021cs0520@svce.ac.in</a:t>
                      </a:r>
                      <a:endParaRPr b="0" i="0"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2127210501110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00004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Prasanna V B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CSE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2025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2021cs0547@svce.ac.in</a:t>
                      </a:r>
                      <a:endParaRPr b="0" i="0"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2127210501113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00004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Praveen C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CSE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2025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2021cs0053@svce.ac.in</a:t>
                      </a:r>
                      <a:endParaRPr b="0" i="0"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2127210501089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00004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Mathivanan R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CSE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2025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2021cs0228@svce.ac.in</a:t>
                      </a:r>
                      <a:endParaRPr b="0" i="0"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2127210501081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00004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Lokesh Varathan M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CSE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5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2025</a:t>
                      </a:r>
                      <a:endParaRPr b="0" i="0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2021cs0559@svce.ac.in</a:t>
                      </a:r>
                      <a:endParaRPr b="0" i="0"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" name="Google Shape;69;p2"/>
          <p:cNvSpPr txBox="1"/>
          <p:nvPr/>
        </p:nvSpPr>
        <p:spPr>
          <a:xfrm>
            <a:off x="1428784" y="1627450"/>
            <a:ext cx="73470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just">
              <a:spcBef>
                <a:spcPts val="0"/>
              </a:spcBef>
              <a:spcAft>
                <a:spcPts val="0"/>
              </a:spcAft>
              <a:buClr>
                <a:srgbClr val="003947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name: PLSquare</a:t>
            </a:r>
            <a:r>
              <a:rPr lang="en-US" sz="1600">
                <a:solidFill>
                  <a:schemeClr val="lt1"/>
                </a:solidFill>
              </a:rPr>
              <a:t>d</a:t>
            </a:r>
            <a:endParaRPr/>
          </a:p>
          <a:p>
            <a:pPr indent="0" lvl="1" marL="0" marR="0" rtl="0" algn="just">
              <a:spcBef>
                <a:spcPts val="400"/>
              </a:spcBef>
              <a:spcAft>
                <a:spcPts val="0"/>
              </a:spcAft>
              <a:buClr>
                <a:srgbClr val="003947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College name: Sri Venkateswara College of Engineering 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just">
              <a:spcBef>
                <a:spcPts val="400"/>
              </a:spcBef>
              <a:spcAft>
                <a:spcPts val="0"/>
              </a:spcAft>
              <a:buClr>
                <a:srgbClr val="003947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chemeClr val="lt1"/>
                </a:solidFill>
              </a:rPr>
              <a:t>Github repo for the current project : </a:t>
            </a:r>
            <a:endParaRPr sz="1600">
              <a:solidFill>
                <a:schemeClr val="lt1"/>
              </a:solidFill>
            </a:endParaRPr>
          </a:p>
          <a:p>
            <a:pPr indent="0" lvl="1" marL="0" marR="0" rtl="0" algn="just">
              <a:spcBef>
                <a:spcPts val="400"/>
              </a:spcBef>
              <a:spcAft>
                <a:spcPts val="0"/>
              </a:spcAft>
              <a:buClr>
                <a:srgbClr val="003947"/>
              </a:buClr>
              <a:buSzPts val="1600"/>
              <a:buFont typeface="Noto Sans Symbols"/>
              <a:buNone/>
            </a:pPr>
            <a:r>
              <a:rPr b="1" lang="en-US" sz="1600">
                <a:solidFill>
                  <a:schemeClr val="lt1"/>
                </a:solidFill>
              </a:rPr>
              <a:t>https://github.com/PLSquared04/Aperion-CTS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70" name="Google Shape;70;p2"/>
          <p:cNvSpPr txBox="1"/>
          <p:nvPr/>
        </p:nvSpPr>
        <p:spPr>
          <a:xfrm rot="-5400000">
            <a:off x="469804" y="2229920"/>
            <a:ext cx="884858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003947"/>
              </a:buClr>
              <a:buSzPts val="900"/>
              <a:buFont typeface="Noto Sans Symbols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Basic information</a:t>
            </a:r>
            <a:endParaRPr/>
          </a:p>
        </p:txBody>
      </p:sp>
      <p:sp>
        <p:nvSpPr>
          <p:cNvPr id="71" name="Google Shape;71;p2"/>
          <p:cNvSpPr txBox="1"/>
          <p:nvPr/>
        </p:nvSpPr>
        <p:spPr>
          <a:xfrm>
            <a:off x="297807" y="259601"/>
            <a:ext cx="108082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Team info</a:t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3691156" y="829454"/>
            <a:ext cx="2935021" cy="503446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Basic team information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/>
          <p:nvPr>
            <p:ph idx="11" type="ftr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78" name="Google Shape;78;p3"/>
          <p:cNvSpPr txBox="1"/>
          <p:nvPr>
            <p:ph idx="12" type="sldNum"/>
          </p:nvPr>
        </p:nvSpPr>
        <p:spPr>
          <a:xfrm>
            <a:off x="457199" y="6263639"/>
            <a:ext cx="352097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4658731" y="883264"/>
            <a:ext cx="233213" cy="23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4353683" y="883264"/>
            <a:ext cx="233213" cy="23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457188" y="1345109"/>
            <a:ext cx="8259000" cy="46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</a:rPr>
              <a:t>Churn analysis is used to identify potential customers drifting to </a:t>
            </a:r>
            <a:r>
              <a:rPr b="1" lang="en-US" sz="1600">
                <a:solidFill>
                  <a:schemeClr val="dk1"/>
                </a:solidFill>
              </a:rPr>
              <a:t>competitors</a:t>
            </a:r>
            <a:r>
              <a:rPr b="1" lang="en-US" sz="1600">
                <a:solidFill>
                  <a:schemeClr val="dk1"/>
                </a:solidFill>
              </a:rPr>
              <a:t>. Past customer purchase behaviour can be used to identify retention rate.</a:t>
            </a:r>
            <a:endParaRPr b="1" sz="16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</a:rPr>
              <a:t>We have implemented churn analysis using scikit-learn. A sample data of ~5000 tuples was taken, and split for testing and training. The data splitting is done by using train_test_split function.</a:t>
            </a:r>
            <a:endParaRPr b="1" sz="16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>
                <a:solidFill>
                  <a:schemeClr val="dk1"/>
                </a:solidFill>
              </a:rPr>
              <a:t>A Random Forest classifier is a machine learning algorithm that can be used to classify data for churn analysis. The algorithm is based on the concept of decision trees, where each tree in the "forest" makes a prediction and the final prediction is made by combining the predictions of all the trees. </a:t>
            </a:r>
            <a:endParaRPr b="1" sz="16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>
                <a:solidFill>
                  <a:schemeClr val="dk1"/>
                </a:solidFill>
              </a:rPr>
              <a:t>Data such as days since last purchased, total order count, </a:t>
            </a:r>
            <a:r>
              <a:rPr b="1" lang="en-US" sz="1600">
                <a:solidFill>
                  <a:schemeClr val="dk1"/>
                </a:solidFill>
              </a:rPr>
              <a:t>comparison</a:t>
            </a:r>
            <a:r>
              <a:rPr b="1" lang="en-US" sz="1600">
                <a:solidFill>
                  <a:schemeClr val="dk1"/>
                </a:solidFill>
              </a:rPr>
              <a:t> to last years purchases are taken into consideration for performing churn.</a:t>
            </a:r>
            <a:endParaRPr b="1" sz="16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>
                <a:solidFill>
                  <a:schemeClr val="dk1"/>
                </a:solidFill>
              </a:rPr>
              <a:t>We have managed to achieve an accuracy of 99.937% after cleaning the dataset removing redundant/invalid entries. 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383307" y="302062"/>
            <a:ext cx="5843165" cy="33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Our implementation of the idea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idx="11" type="ftr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88" name="Google Shape;88;p4"/>
          <p:cNvSpPr txBox="1"/>
          <p:nvPr>
            <p:ph idx="12" type="sldNum"/>
          </p:nvPr>
        </p:nvSpPr>
        <p:spPr>
          <a:xfrm>
            <a:off x="457199" y="6263639"/>
            <a:ext cx="352097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4658731" y="883264"/>
            <a:ext cx="233213" cy="23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4353683" y="883264"/>
            <a:ext cx="233213" cy="23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383308" y="1116477"/>
            <a:ext cx="8257354" cy="2977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228594" lvl="0" marL="228594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•"/>
            </a:pPr>
            <a:r>
              <a:t/>
            </a:r>
            <a:endParaRPr/>
          </a:p>
        </p:txBody>
      </p:sp>
      <p:pic>
        <p:nvPicPr>
          <p:cNvPr id="92" name="Google Shape;9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30" y="1068578"/>
            <a:ext cx="11576550" cy="47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383225" y="198600"/>
            <a:ext cx="8257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Model &amp; Results </a:t>
            </a:r>
            <a:endParaRPr/>
          </a:p>
        </p:txBody>
      </p:sp>
      <p:sp>
        <p:nvSpPr>
          <p:cNvPr id="94" name="Google Shape;94;p4"/>
          <p:cNvSpPr txBox="1"/>
          <p:nvPr/>
        </p:nvSpPr>
        <p:spPr>
          <a:xfrm>
            <a:off x="134825" y="5906775"/>
            <a:ext cx="9877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*</a:t>
            </a:r>
            <a:r>
              <a:rPr b="1" lang="en-US" sz="1600">
                <a:solidFill>
                  <a:schemeClr val="dk1"/>
                </a:solidFill>
              </a:rPr>
              <a:t>The above 0.063% represents the error in disparity from actually calculated data</a:t>
            </a:r>
            <a:endParaRPr sz="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69b046093_0_17"/>
          <p:cNvSpPr txBox="1"/>
          <p:nvPr>
            <p:ph idx="11" type="ftr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100" name="Google Shape;100;g1e69b046093_0_17"/>
          <p:cNvSpPr txBox="1"/>
          <p:nvPr>
            <p:ph idx="12" type="sldNum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g1e69b046093_0_17"/>
          <p:cNvSpPr/>
          <p:nvPr/>
        </p:nvSpPr>
        <p:spPr>
          <a:xfrm>
            <a:off x="4658731" y="883264"/>
            <a:ext cx="233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1e69b046093_0_17"/>
          <p:cNvSpPr/>
          <p:nvPr/>
        </p:nvSpPr>
        <p:spPr>
          <a:xfrm>
            <a:off x="4353683" y="883264"/>
            <a:ext cx="233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1e69b046093_0_17"/>
          <p:cNvSpPr txBox="1"/>
          <p:nvPr/>
        </p:nvSpPr>
        <p:spPr>
          <a:xfrm>
            <a:off x="383225" y="198600"/>
            <a:ext cx="8257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Model &amp; Results </a:t>
            </a:r>
            <a:endParaRPr/>
          </a:p>
        </p:txBody>
      </p:sp>
      <p:pic>
        <p:nvPicPr>
          <p:cNvPr id="104" name="Google Shape;104;g1e69b046093_0_17"/>
          <p:cNvPicPr preferRelativeResize="0"/>
          <p:nvPr/>
        </p:nvPicPr>
        <p:blipFill rotWithShape="1">
          <a:blip r:embed="rId3">
            <a:alphaModFix/>
          </a:blip>
          <a:srcRect b="11079" l="0" r="11079" t="0"/>
          <a:stretch/>
        </p:blipFill>
        <p:spPr>
          <a:xfrm>
            <a:off x="528550" y="2430750"/>
            <a:ext cx="10389876" cy="34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1e69b046093_0_17"/>
          <p:cNvSpPr txBox="1"/>
          <p:nvPr/>
        </p:nvSpPr>
        <p:spPr>
          <a:xfrm>
            <a:off x="313275" y="977625"/>
            <a:ext cx="9646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>
                <a:solidFill>
                  <a:schemeClr val="dk1"/>
                </a:solidFill>
              </a:rPr>
              <a:t>Churn analysis has been performed on data of similar order. The constraints taken into consideration include satisfaction score (Average ratings), number of complaints etc</a:t>
            </a:r>
            <a:endParaRPr b="1" sz="16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>
                <a:solidFill>
                  <a:schemeClr val="dk1"/>
                </a:solidFill>
              </a:rPr>
              <a:t>The model can further be enhanced by including view-to-purchase ratio, click-through rate.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69b046093_0_33"/>
          <p:cNvSpPr/>
          <p:nvPr/>
        </p:nvSpPr>
        <p:spPr>
          <a:xfrm>
            <a:off x="407350" y="3440800"/>
            <a:ext cx="10488600" cy="291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1e69b046093_0_33"/>
          <p:cNvSpPr txBox="1"/>
          <p:nvPr>
            <p:ph idx="11" type="ftr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112" name="Google Shape;112;g1e69b046093_0_33"/>
          <p:cNvSpPr txBox="1"/>
          <p:nvPr>
            <p:ph idx="12" type="sldNum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g1e69b046093_0_33"/>
          <p:cNvSpPr/>
          <p:nvPr/>
        </p:nvSpPr>
        <p:spPr>
          <a:xfrm>
            <a:off x="4658731" y="883264"/>
            <a:ext cx="233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1e69b046093_0_33"/>
          <p:cNvSpPr/>
          <p:nvPr/>
        </p:nvSpPr>
        <p:spPr>
          <a:xfrm>
            <a:off x="4353683" y="883264"/>
            <a:ext cx="233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1e69b046093_0_33"/>
          <p:cNvSpPr/>
          <p:nvPr/>
        </p:nvSpPr>
        <p:spPr>
          <a:xfrm>
            <a:off x="268700" y="710402"/>
            <a:ext cx="8259000" cy="37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</a:rPr>
              <a:t>Users can greatly benefit from trying out colours applied on different parts of their face/nails before purchasing. This can reduce churn to a large extent as user dissatisfaction can be mitigated from expectations they have on the products.</a:t>
            </a:r>
            <a:endParaRPr b="1" sz="16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>
                <a:solidFill>
                  <a:schemeClr val="dk1"/>
                </a:solidFill>
              </a:rPr>
              <a:t>Colors can be applied to eyebrows, eyes (Lenses), lips, cheeks etc. The percentage of product to be applied can also be modified within the app.</a:t>
            </a:r>
            <a:endParaRPr b="1" sz="16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>
                <a:solidFill>
                  <a:schemeClr val="dk1"/>
                </a:solidFill>
              </a:rPr>
              <a:t>Face recognition has been done using dlib and face-recognition libraries and modifications have been done using opencv2 and PIL libraries.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16" name="Google Shape;116;g1e69b046093_0_33"/>
          <p:cNvSpPr/>
          <p:nvPr/>
        </p:nvSpPr>
        <p:spPr>
          <a:xfrm>
            <a:off x="383297" y="302050"/>
            <a:ext cx="86397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Face model recognition and enhancements using filters</a:t>
            </a:r>
            <a:endParaRPr/>
          </a:p>
        </p:txBody>
      </p:sp>
      <p:pic>
        <p:nvPicPr>
          <p:cNvPr id="117" name="Google Shape;117;g1e69b046093_0_33"/>
          <p:cNvPicPr preferRelativeResize="0"/>
          <p:nvPr/>
        </p:nvPicPr>
        <p:blipFill rotWithShape="1">
          <a:blip r:embed="rId3">
            <a:alphaModFix/>
          </a:blip>
          <a:srcRect b="0" l="5051" r="0" t="0"/>
          <a:stretch/>
        </p:blipFill>
        <p:spPr>
          <a:xfrm>
            <a:off x="809400" y="4194625"/>
            <a:ext cx="3949025" cy="20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e69b046093_0_33"/>
          <p:cNvSpPr txBox="1"/>
          <p:nvPr/>
        </p:nvSpPr>
        <p:spPr>
          <a:xfrm>
            <a:off x="881450" y="3417325"/>
            <a:ext cx="2652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Original Image</a:t>
            </a:r>
            <a:endParaRPr/>
          </a:p>
        </p:txBody>
      </p:sp>
      <p:pic>
        <p:nvPicPr>
          <p:cNvPr id="119" name="Google Shape;119;g1e69b046093_0_33"/>
          <p:cNvPicPr preferRelativeResize="0"/>
          <p:nvPr/>
        </p:nvPicPr>
        <p:blipFill rotWithShape="1">
          <a:blip r:embed="rId4">
            <a:alphaModFix/>
          </a:blip>
          <a:srcRect b="0" l="14475" r="26464" t="0"/>
          <a:stretch/>
        </p:blipFill>
        <p:spPr>
          <a:xfrm>
            <a:off x="6689050" y="3989375"/>
            <a:ext cx="3529850" cy="22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e69b046093_0_33"/>
          <p:cNvSpPr txBox="1"/>
          <p:nvPr/>
        </p:nvSpPr>
        <p:spPr>
          <a:xfrm>
            <a:off x="6953975" y="3417325"/>
            <a:ext cx="3000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Enhanced</a:t>
            </a:r>
            <a:r>
              <a:rPr b="1" lang="en-US" sz="2400">
                <a:solidFill>
                  <a:schemeClr val="dk1"/>
                </a:solidFill>
              </a:rPr>
              <a:t> Image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69b046093_0_51"/>
          <p:cNvSpPr txBox="1"/>
          <p:nvPr>
            <p:ph idx="11" type="ftr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126" name="Google Shape;126;g1e69b046093_0_51"/>
          <p:cNvSpPr txBox="1"/>
          <p:nvPr>
            <p:ph idx="12" type="sldNum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g1e69b046093_0_51"/>
          <p:cNvSpPr/>
          <p:nvPr/>
        </p:nvSpPr>
        <p:spPr>
          <a:xfrm>
            <a:off x="4658731" y="883264"/>
            <a:ext cx="233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1e69b046093_0_51"/>
          <p:cNvSpPr/>
          <p:nvPr/>
        </p:nvSpPr>
        <p:spPr>
          <a:xfrm>
            <a:off x="4353683" y="883264"/>
            <a:ext cx="233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1e69b046093_0_51"/>
          <p:cNvSpPr/>
          <p:nvPr/>
        </p:nvSpPr>
        <p:spPr>
          <a:xfrm>
            <a:off x="383300" y="302050"/>
            <a:ext cx="86253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Simple Web interface for viewing and purchasing products </a:t>
            </a:r>
            <a:endParaRPr/>
          </a:p>
        </p:txBody>
      </p:sp>
      <p:pic>
        <p:nvPicPr>
          <p:cNvPr id="130" name="Google Shape;130;g1e69b046093_0_51"/>
          <p:cNvPicPr preferRelativeResize="0"/>
          <p:nvPr/>
        </p:nvPicPr>
        <p:blipFill rotWithShape="1">
          <a:blip r:embed="rId3">
            <a:alphaModFix/>
          </a:blip>
          <a:srcRect b="0" l="0" r="2296" t="0"/>
          <a:stretch/>
        </p:blipFill>
        <p:spPr>
          <a:xfrm>
            <a:off x="635300" y="951800"/>
            <a:ext cx="10174301" cy="542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69b046093_0_82"/>
          <p:cNvSpPr txBox="1"/>
          <p:nvPr>
            <p:ph idx="11" type="ftr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136" name="Google Shape;136;g1e69b046093_0_82"/>
          <p:cNvSpPr txBox="1"/>
          <p:nvPr>
            <p:ph idx="12" type="sldNum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g1e69b046093_0_82"/>
          <p:cNvSpPr/>
          <p:nvPr/>
        </p:nvSpPr>
        <p:spPr>
          <a:xfrm>
            <a:off x="4658731" y="883264"/>
            <a:ext cx="233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1e69b046093_0_82"/>
          <p:cNvSpPr/>
          <p:nvPr/>
        </p:nvSpPr>
        <p:spPr>
          <a:xfrm>
            <a:off x="4353683" y="883264"/>
            <a:ext cx="233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1e69b046093_0_82"/>
          <p:cNvSpPr/>
          <p:nvPr/>
        </p:nvSpPr>
        <p:spPr>
          <a:xfrm>
            <a:off x="383300" y="302050"/>
            <a:ext cx="86253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Tracking Order</a:t>
            </a:r>
            <a:endParaRPr/>
          </a:p>
        </p:txBody>
      </p:sp>
      <p:pic>
        <p:nvPicPr>
          <p:cNvPr id="140" name="Google Shape;140;g1e69b046093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373" y="883263"/>
            <a:ext cx="10256348" cy="54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69b046093_0_66"/>
          <p:cNvSpPr txBox="1"/>
          <p:nvPr>
            <p:ph idx="11" type="ftr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2023 Cognizant</a:t>
            </a:r>
            <a:endParaRPr/>
          </a:p>
        </p:txBody>
      </p:sp>
      <p:sp>
        <p:nvSpPr>
          <p:cNvPr id="146" name="Google Shape;146;g1e69b046093_0_66"/>
          <p:cNvSpPr txBox="1"/>
          <p:nvPr>
            <p:ph idx="12" type="sldNum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g1e69b046093_0_66"/>
          <p:cNvSpPr/>
          <p:nvPr/>
        </p:nvSpPr>
        <p:spPr>
          <a:xfrm>
            <a:off x="4658731" y="883264"/>
            <a:ext cx="233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1e69b046093_0_66"/>
          <p:cNvSpPr/>
          <p:nvPr/>
        </p:nvSpPr>
        <p:spPr>
          <a:xfrm>
            <a:off x="4353683" y="883264"/>
            <a:ext cx="233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1e69b046093_0_66"/>
          <p:cNvSpPr/>
          <p:nvPr/>
        </p:nvSpPr>
        <p:spPr>
          <a:xfrm>
            <a:off x="383297" y="302050"/>
            <a:ext cx="86397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About the Web UI and special features</a:t>
            </a:r>
            <a:endParaRPr/>
          </a:p>
        </p:txBody>
      </p:sp>
      <p:sp>
        <p:nvSpPr>
          <p:cNvPr id="150" name="Google Shape;150;g1e69b046093_0_66"/>
          <p:cNvSpPr/>
          <p:nvPr/>
        </p:nvSpPr>
        <p:spPr>
          <a:xfrm>
            <a:off x="573650" y="1881514"/>
            <a:ext cx="8259000" cy="37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</a:rPr>
              <a:t>Research shows a simple UI plays a vital role in decision making. Smoothness and number of steps required for a purchase can be decisive for cumulative purchase experience and user retention. </a:t>
            </a:r>
            <a:endParaRPr b="1" sz="16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</a:rPr>
              <a:t>Products can be recommended based on  a combination of both Collaborative Filtering and Content-Based Filtering where the system uses collaborative filtering to suggest items that are similar to what the user has previously consumed and also uses content-based filtering to recommend items that are similar to items that the user has shown interest.</a:t>
            </a:r>
            <a:endParaRPr b="1" sz="16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>
                <a:solidFill>
                  <a:schemeClr val="dk1"/>
                </a:solidFill>
              </a:rPr>
              <a:t>A live order tracking system, alongside a promise system (Expected date of </a:t>
            </a:r>
            <a:r>
              <a:rPr b="1" lang="en-US" sz="1600">
                <a:solidFill>
                  <a:schemeClr val="dk1"/>
                </a:solidFill>
              </a:rPr>
              <a:t>arrival), steps at which products are moved (Warehouse-transport-local storage-delivery)</a:t>
            </a:r>
            <a:endParaRPr b="1" sz="16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>
                <a:solidFill>
                  <a:schemeClr val="dk1"/>
                </a:solidFill>
              </a:rPr>
              <a:t>The face recognition and online make up portal are integrated into each valid product and can be used to send emails, provide offers etc to the user. 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2022-06-29T03:57:08Z</dcterms:created>
  <dc:creator>Nath, Reshmi (Cognizant)</dc:creator>
</cp:coreProperties>
</file>